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70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</p:sldIdLst>
  <p:sldSz cx="12192000" cy="6858000"/>
  <p:notesSz cx="7559675" cy="106918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12191040" cy="1440360"/>
          </a:xfrm>
          <a:prstGeom prst="rect">
            <a:avLst/>
          </a:prstGeom>
          <a:ln>
            <a:noFill/>
          </a:ln>
        </p:spPr>
      </p:pic>
      <p:pic>
        <p:nvPicPr>
          <p:cNvPr id="5" name="Picture 6"/>
          <p:cNvPicPr/>
          <p:nvPr/>
        </p:nvPicPr>
        <p:blipFill>
          <a:blip r:embed="rId15"/>
          <a:stretch/>
        </p:blipFill>
        <p:spPr>
          <a:xfrm>
            <a:off x="0" y="4375080"/>
            <a:ext cx="12191040" cy="248184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l-GR" sz="1800" b="0" strike="noStrike" spc="-1"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l-GR" sz="1800" b="0" strike="noStrike" spc="-1"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l-GR" sz="1800" b="0" strike="noStrike" spc="-1">
                <a:latin typeface="Arial"/>
              </a:rPr>
              <a:t>Δεύτερο επίπεδο διάρθρωσης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l-GR" sz="1800" b="0" strike="noStrike" spc="-1">
                <a:latin typeface="Arial"/>
              </a:rPr>
              <a:t>Τρίτο επίπεδο διάρθρωσης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l-GR" sz="1800" b="0" strike="noStrike" spc="-1">
                <a:latin typeface="Arial"/>
              </a:rPr>
              <a:t>Τέταρτο επίπεδο διάρθρωσης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l-GR" sz="1800" b="0" strike="noStrike" spc="-1">
                <a:latin typeface="Arial"/>
              </a:rPr>
              <a:t>Πέμπτο επίπεδο διάρθρωσης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l-GR" sz="1800" b="0" strike="noStrike" spc="-1">
                <a:latin typeface="Arial"/>
              </a:rPr>
              <a:t>Έκτο επίπεδο διάρθρωσης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l-GR" sz="1800" b="0" strike="noStrike" spc="-1">
                <a:latin typeface="Arial"/>
              </a:rPr>
              <a:t>Έβδομο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12191040" cy="1440360"/>
          </a:xfrm>
          <a:prstGeom prst="rect">
            <a:avLst/>
          </a:prstGeom>
          <a:ln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l-GR" sz="4400" b="0" strike="noStrike" spc="-1"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l-GR" sz="2800" b="0" strike="noStrike" spc="-1">
                <a:latin typeface="Arial"/>
              </a:rPr>
              <a:t>Δεύτερο επίπεδο διάρθρωσης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l-GR" sz="2400" b="0" strike="noStrike" spc="-1">
                <a:latin typeface="Arial"/>
              </a:rPr>
              <a:t>Τρίτο επίπεδο διάρθρωσης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l-GR" sz="2000" b="0" strike="noStrike" spc="-1">
                <a:latin typeface="Arial"/>
              </a:rPr>
              <a:t>Τέταρτο επίπεδο διάρθρωσης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Πέμπτο επίπεδο διάρθρωσης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Έκτο επίπεδο διάρθρωσης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Έβδομο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Lf2KVrtGew" TargetMode="External"/><Relationship Id="rId2" Type="http://schemas.openxmlformats.org/officeDocument/2006/relationships/hyperlink" Target="https://www.freecadweb.org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hyperlink" Target="https://www.blender.org/" TargetMode="Externa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elearn.ellak.gr/enrol/index.php?id=63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learn.ellak.gr/course/view.php?id=52" TargetMode="External"/><Relationship Id="rId2" Type="http://schemas.openxmlformats.org/officeDocument/2006/relationships/hyperlink" Target="https://drive.google.com/drive/folders/17ZQJzg8sJe13sIkpaDpQq2fWcxA56Fb1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edu.ellak.gr/category/3d-printing-stin-ekpedefsi/" TargetMode="External"/><Relationship Id="rId5" Type="http://schemas.openxmlformats.org/officeDocument/2006/relationships/hyperlink" Target="http://www.edu.ellak.gr/" TargetMode="External"/><Relationship Id="rId4" Type="http://schemas.openxmlformats.org/officeDocument/2006/relationships/hyperlink" Target="https://elearn.ellak.gr/course/view.php?id=59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iwaa.com/best-3d-scanning-apps-smartphones/" TargetMode="External"/><Relationship Id="rId2" Type="http://schemas.openxmlformats.org/officeDocument/2006/relationships/hyperlink" Target="https://all3dp.com/2/5-best-3d-scanner-apps-for-your-smartphone/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mailto:vkanidis@gmail.com" TargetMode="External"/><Relationship Id="rId4" Type="http://schemas.openxmlformats.org/officeDocument/2006/relationships/hyperlink" Target="mailto:angelopoulos.takis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elearn.ellak.gr/course/index.php?categoryid=10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gfoss.eu/code-create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robotics.ellak.gr/" TargetMode="Externa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tinkercad.com/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ll3dp.com/1/free-stl-files-3d-printer-models-3d-print-files-stl-download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1461960" y="318600"/>
            <a:ext cx="9447840" cy="20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CustomShape 2"/>
          <p:cNvSpPr/>
          <p:nvPr/>
        </p:nvSpPr>
        <p:spPr>
          <a:xfrm>
            <a:off x="6468480" y="2853360"/>
            <a:ext cx="5050800" cy="106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47500" lnSpcReduction="20000"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l-GR" sz="5400" b="0" strike="noStrike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Αγγελόπουλος Παναγιώτης</a:t>
            </a:r>
            <a:endParaRPr lang="el-GR" sz="5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l-GR" sz="5400" i="1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1</a:t>
            </a:r>
            <a:r>
              <a:rPr lang="el-GR" sz="5400" i="1" spc="-1" baseline="30000" dirty="0" smtClean="0">
                <a:solidFill>
                  <a:srgbClr val="FFFFFF"/>
                </a:solidFill>
                <a:latin typeface="Century Gothic"/>
                <a:ea typeface="DejaVu Sans"/>
              </a:rPr>
              <a:t>ο</a:t>
            </a:r>
            <a:r>
              <a:rPr lang="el-GR" sz="5400" i="1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r>
              <a:rPr lang="el-GR" sz="5400" i="1" spc="-1" dirty="0" err="1" smtClean="0">
                <a:solidFill>
                  <a:srgbClr val="FFFFFF"/>
                </a:solidFill>
                <a:latin typeface="Century Gothic"/>
                <a:ea typeface="DejaVu Sans"/>
              </a:rPr>
              <a:t>Γυμνάσσιο</a:t>
            </a:r>
            <a:r>
              <a:rPr lang="el-GR" sz="5400" i="1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 Βριλησσίων</a:t>
            </a:r>
            <a:endParaRPr lang="el-GR" sz="5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l-GR" sz="5400" b="0" strike="noStrike" spc="-1" dirty="0">
              <a:latin typeface="Arial"/>
            </a:endParaRPr>
          </a:p>
        </p:txBody>
      </p:sp>
      <p:sp>
        <p:nvSpPr>
          <p:cNvPr id="82" name="CustomShape 3"/>
          <p:cNvSpPr/>
          <p:nvPr/>
        </p:nvSpPr>
        <p:spPr>
          <a:xfrm>
            <a:off x="288000" y="661320"/>
            <a:ext cx="11159640" cy="191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l-GR" sz="4800" b="0" strike="noStrike" spc="-1" dirty="0">
                <a:solidFill>
                  <a:schemeClr val="bg1">
                    <a:lumMod val="95000"/>
                  </a:schemeClr>
                </a:solidFill>
                <a:latin typeface="Calibri"/>
              </a:rPr>
              <a:t>3d </a:t>
            </a:r>
            <a:r>
              <a:rPr lang="el-GR" sz="4800" spc="-1" dirty="0">
                <a:solidFill>
                  <a:schemeClr val="bg1">
                    <a:lumMod val="95000"/>
                  </a:schemeClr>
                </a:solidFill>
                <a:latin typeface="Calibri"/>
              </a:rPr>
              <a:t>Ε</a:t>
            </a:r>
            <a:r>
              <a:rPr lang="el-GR" sz="4800" b="0" strike="noStrike" spc="-1" dirty="0" smtClean="0">
                <a:solidFill>
                  <a:schemeClr val="bg1">
                    <a:lumMod val="95000"/>
                  </a:schemeClr>
                </a:solidFill>
                <a:latin typeface="Calibri"/>
              </a:rPr>
              <a:t>κτύπωση και  Τεχνικές </a:t>
            </a:r>
            <a:r>
              <a:rPr lang="el-GR" sz="4800" spc="-1" dirty="0">
                <a:solidFill>
                  <a:schemeClr val="bg1">
                    <a:lumMod val="95000"/>
                  </a:schemeClr>
                </a:solidFill>
                <a:latin typeface="Calibri"/>
              </a:rPr>
              <a:t>Σ</a:t>
            </a:r>
            <a:r>
              <a:rPr lang="el-GR" sz="4800" b="0" strike="noStrike" spc="-1" dirty="0" smtClean="0">
                <a:solidFill>
                  <a:schemeClr val="bg1">
                    <a:lumMod val="95000"/>
                  </a:schemeClr>
                </a:solidFill>
                <a:latin typeface="Calibri"/>
              </a:rPr>
              <a:t>χεδιασμού</a:t>
            </a:r>
            <a:endParaRPr lang="el-GR" sz="4800" b="0" strike="noStrike" spc="-1" dirty="0">
              <a:solidFill>
                <a:schemeClr val="bg1">
                  <a:lumMod val="95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504000" y="216000"/>
            <a:ext cx="11232000" cy="922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l-GR" sz="3600" b="0" strike="noStrike" spc="-1" dirty="0" err="1">
                <a:solidFill>
                  <a:schemeClr val="bg1"/>
                </a:solidFill>
                <a:latin typeface="Arial"/>
              </a:rPr>
              <a:t>Open</a:t>
            </a:r>
            <a:r>
              <a:rPr lang="el-GR" sz="3600" b="0" strike="noStrike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l-GR" sz="3600" b="0" strike="noStrike" spc="-1" dirty="0" err="1">
                <a:solidFill>
                  <a:schemeClr val="bg1"/>
                </a:solidFill>
                <a:latin typeface="Arial"/>
              </a:rPr>
              <a:t>Source</a:t>
            </a:r>
            <a:r>
              <a:rPr lang="el-GR" sz="3600" b="0" strike="noStrike" spc="-1" dirty="0">
                <a:solidFill>
                  <a:schemeClr val="bg1"/>
                </a:solidFill>
                <a:latin typeface="Arial"/>
              </a:rPr>
              <a:t> 3D </a:t>
            </a:r>
            <a:r>
              <a:rPr lang="el-GR" sz="3600" b="0" strike="noStrike" spc="-1" dirty="0" err="1">
                <a:solidFill>
                  <a:schemeClr val="bg1"/>
                </a:solidFill>
                <a:latin typeface="Arial"/>
              </a:rPr>
              <a:t>Modelling</a:t>
            </a:r>
            <a:r>
              <a:rPr lang="el-GR" sz="3600" b="0" strike="noStrike" spc="-1" dirty="0">
                <a:solidFill>
                  <a:schemeClr val="bg1"/>
                </a:solidFill>
                <a:latin typeface="Arial"/>
              </a:rPr>
              <a:t> and </a:t>
            </a:r>
            <a:r>
              <a:rPr lang="el-GR" sz="3600" b="0" strike="noStrike" spc="-1" dirty="0" err="1">
                <a:solidFill>
                  <a:schemeClr val="bg1"/>
                </a:solidFill>
                <a:latin typeface="Arial"/>
              </a:rPr>
              <a:t>Design</a:t>
            </a:r>
            <a:r>
              <a:rPr lang="el-GR" sz="3600" b="0" strike="noStrike" spc="-1" dirty="0">
                <a:solidFill>
                  <a:schemeClr val="bg1"/>
                </a:solidFill>
                <a:latin typeface="Arial"/>
              </a:rPr>
              <a:t> Software</a:t>
            </a:r>
          </a:p>
        </p:txBody>
      </p:sp>
      <p:sp>
        <p:nvSpPr>
          <p:cNvPr id="111" name="TextShape 2"/>
          <p:cNvSpPr txBox="1"/>
          <p:nvPr/>
        </p:nvSpPr>
        <p:spPr>
          <a:xfrm>
            <a:off x="72000" y="1093320"/>
            <a:ext cx="5904000" cy="526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l-GR" sz="2200" b="1" strike="noStrike" spc="-1" dirty="0" err="1">
                <a:solidFill>
                  <a:schemeClr val="bg1"/>
                </a:solidFill>
                <a:latin typeface="Arial"/>
              </a:rPr>
              <a:t>FreeCAD</a:t>
            </a:r>
            <a:endParaRPr lang="el-GR" sz="2200" b="0" strike="noStrike" spc="-1" dirty="0">
              <a:solidFill>
                <a:schemeClr val="bg1"/>
              </a:solidFill>
              <a:latin typeface="Arial"/>
            </a:endParaRPr>
          </a:p>
          <a:p>
            <a:r>
              <a:rPr lang="el-GR" sz="1800" b="1" strike="noStrike" spc="-1" dirty="0">
                <a:latin typeface="Arial"/>
              </a:rPr>
              <a:t> </a:t>
            </a:r>
            <a:r>
              <a:rPr lang="el-GR" sz="1800" b="1" strike="noStrike" spc="-1" dirty="0">
                <a:latin typeface="Arial"/>
                <a:hlinkClick r:id="rId2"/>
              </a:rPr>
              <a:t>https://www.freecadweb.org/</a:t>
            </a:r>
            <a:endParaRPr lang="el-GR" sz="1800" b="0" strike="noStrike" spc="-1" dirty="0">
              <a:latin typeface="Arial"/>
            </a:endParaRPr>
          </a:p>
          <a:p>
            <a:endParaRPr lang="el-GR" sz="1800" b="0" strike="noStrike" spc="-1" dirty="0">
              <a:latin typeface="Arial"/>
            </a:endParaRPr>
          </a:p>
          <a:p>
            <a:endParaRPr lang="el-GR" sz="1800" b="0" strike="noStrike" spc="-1" dirty="0">
              <a:latin typeface="Arial"/>
            </a:endParaRPr>
          </a:p>
          <a:p>
            <a:endParaRPr lang="el-GR" sz="1800" b="0" strike="noStrike" spc="-1" dirty="0">
              <a:latin typeface="Arial"/>
            </a:endParaRPr>
          </a:p>
          <a:p>
            <a:endParaRPr lang="el-GR" sz="1800" b="0" strike="noStrike" spc="-1" dirty="0">
              <a:latin typeface="Arial"/>
            </a:endParaRPr>
          </a:p>
          <a:p>
            <a:endParaRPr lang="el-GR" sz="1800" b="0" strike="noStrike" spc="-1" dirty="0">
              <a:latin typeface="Arial"/>
            </a:endParaRPr>
          </a:p>
          <a:p>
            <a:endParaRPr lang="el-GR" sz="1800" b="0" strike="noStrike" spc="-1" dirty="0">
              <a:latin typeface="Arial"/>
            </a:endParaRPr>
          </a:p>
          <a:p>
            <a:endParaRPr lang="el-GR" sz="1800" b="0" strike="noStrike" spc="-1" dirty="0">
              <a:latin typeface="Arial"/>
            </a:endParaRPr>
          </a:p>
          <a:p>
            <a:endParaRPr lang="el-GR" sz="1800" b="0" strike="noStrike" spc="-1" dirty="0">
              <a:latin typeface="Arial"/>
            </a:endParaRPr>
          </a:p>
          <a:p>
            <a:endParaRPr lang="el-GR" sz="1800" b="0" strike="noStrike" spc="-1" dirty="0">
              <a:latin typeface="Arial"/>
            </a:endParaRPr>
          </a:p>
          <a:p>
            <a:endParaRPr lang="el-GR" sz="1800" b="0" strike="noStrike" spc="-1" dirty="0">
              <a:latin typeface="Arial"/>
            </a:endParaRPr>
          </a:p>
          <a:p>
            <a:endParaRPr lang="el-GR" sz="1800" b="0" strike="noStrike" spc="-1" dirty="0">
              <a:latin typeface="Arial"/>
            </a:endParaRPr>
          </a:p>
          <a:p>
            <a:endParaRPr lang="el-GR" sz="1800" b="0" strike="noStrike" spc="-1" dirty="0">
              <a:latin typeface="Arial"/>
            </a:endParaRPr>
          </a:p>
          <a:p>
            <a:endParaRPr lang="el-GR" sz="1800" b="0" strike="noStrike" spc="-1" dirty="0">
              <a:latin typeface="Arial"/>
            </a:endParaRPr>
          </a:p>
          <a:p>
            <a:endParaRPr lang="el-GR" sz="1800" b="0" strike="noStrike" spc="-1" dirty="0">
              <a:latin typeface="Arial"/>
            </a:endParaRPr>
          </a:p>
          <a:p>
            <a:r>
              <a:rPr lang="el-GR" sz="1800" b="1" strike="noStrike" spc="-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/>
              </a:rPr>
              <a:t>FreeCAD</a:t>
            </a:r>
            <a:r>
              <a:rPr lang="el-GR" sz="1800" b="1" strike="noStrike" spc="-1" dirty="0">
                <a:solidFill>
                  <a:schemeClr val="tx2">
                    <a:lumMod val="20000"/>
                    <a:lumOff val="80000"/>
                  </a:schemeClr>
                </a:solidFill>
                <a:latin typeface="Arial"/>
              </a:rPr>
              <a:t> </a:t>
            </a:r>
            <a:r>
              <a:rPr lang="el-GR" sz="1800" b="1" strike="noStrike" spc="-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/>
              </a:rPr>
              <a:t>Tutorials</a:t>
            </a:r>
            <a:endParaRPr lang="el-GR" sz="1800" b="0" strike="noStrike" spc="-1" dirty="0">
              <a:solidFill>
                <a:schemeClr val="tx2">
                  <a:lumMod val="20000"/>
                  <a:lumOff val="80000"/>
                </a:schemeClr>
              </a:solidFill>
              <a:latin typeface="Arial"/>
            </a:endParaRPr>
          </a:p>
          <a:p>
            <a:endParaRPr lang="el-GR" sz="1800" b="0" strike="noStrike" spc="-1" dirty="0">
              <a:latin typeface="Arial"/>
            </a:endParaRPr>
          </a:p>
          <a:p>
            <a:r>
              <a:rPr lang="el-GR" sz="1800" b="1" strike="noStrike" spc="-1" dirty="0">
                <a:latin typeface="Arial"/>
                <a:hlinkClick r:id="rId3"/>
              </a:rPr>
              <a:t>https://www.youtube.com/watch?v=TLf2KVrtGew</a:t>
            </a:r>
            <a:endParaRPr lang="el-GR" sz="1800" b="0" strike="noStrike" spc="-1" dirty="0">
              <a:latin typeface="Arial"/>
            </a:endParaRPr>
          </a:p>
          <a:p>
            <a:r>
              <a:rPr lang="el-GR" sz="1800" b="1" strike="noStrike" spc="-1" dirty="0">
                <a:latin typeface="Arial"/>
              </a:rPr>
              <a:t> </a:t>
            </a:r>
            <a:endParaRPr lang="el-GR" sz="1800" b="0" strike="noStrike" spc="-1" dirty="0">
              <a:latin typeface="Arial"/>
            </a:endParaRPr>
          </a:p>
        </p:txBody>
      </p:sp>
      <p:pic>
        <p:nvPicPr>
          <p:cNvPr id="112" name="Εικόνα 111"/>
          <p:cNvPicPr/>
          <p:nvPr/>
        </p:nvPicPr>
        <p:blipFill>
          <a:blip r:embed="rId4"/>
          <a:stretch/>
        </p:blipFill>
        <p:spPr>
          <a:xfrm>
            <a:off x="122760" y="1872000"/>
            <a:ext cx="5637240" cy="3024000"/>
          </a:xfrm>
          <a:prstGeom prst="rect">
            <a:avLst/>
          </a:prstGeom>
          <a:ln>
            <a:noFill/>
          </a:ln>
        </p:spPr>
      </p:pic>
      <p:sp>
        <p:nvSpPr>
          <p:cNvPr id="113" name="TextShape 3"/>
          <p:cNvSpPr txBox="1"/>
          <p:nvPr/>
        </p:nvSpPr>
        <p:spPr>
          <a:xfrm>
            <a:off x="6192000" y="1080000"/>
            <a:ext cx="5904000" cy="5578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y-NL" sz="2200" b="1" strike="noStrike" spc="-1" dirty="0">
                <a:solidFill>
                  <a:schemeClr val="bg1"/>
                </a:solidFill>
                <a:latin typeface="Arial"/>
              </a:rPr>
              <a:t>Blender </a:t>
            </a:r>
            <a:endParaRPr lang="el-GR" sz="2200" b="0" strike="noStrike" spc="-1" dirty="0">
              <a:solidFill>
                <a:schemeClr val="bg1"/>
              </a:solidFill>
              <a:latin typeface="Arial"/>
            </a:endParaRPr>
          </a:p>
          <a:p>
            <a:r>
              <a:rPr lang="fy-NL" sz="1800" b="1" strike="noStrike" spc="-1" dirty="0">
                <a:latin typeface="Arial"/>
                <a:hlinkClick r:id="rId5"/>
              </a:rPr>
              <a:t>https://www.blender.org/</a:t>
            </a:r>
            <a:r>
              <a:rPr lang="fy-NL" sz="1800" b="1" strike="noStrike" spc="-1" dirty="0">
                <a:latin typeface="Arial"/>
              </a:rPr>
              <a:t> </a:t>
            </a:r>
            <a:endParaRPr lang="el-GR" sz="1800" b="0" strike="noStrike" spc="-1" dirty="0">
              <a:latin typeface="Arial"/>
            </a:endParaRPr>
          </a:p>
          <a:p>
            <a:endParaRPr lang="el-GR" sz="1800" b="0" strike="noStrike" spc="-1" dirty="0">
              <a:latin typeface="Arial"/>
            </a:endParaRPr>
          </a:p>
          <a:p>
            <a:endParaRPr lang="el-GR" sz="1800" b="0" strike="noStrike" spc="-1" dirty="0">
              <a:latin typeface="Arial"/>
            </a:endParaRPr>
          </a:p>
          <a:p>
            <a:endParaRPr lang="el-GR" sz="1800" b="0" strike="noStrike" spc="-1" dirty="0">
              <a:latin typeface="Arial"/>
            </a:endParaRPr>
          </a:p>
          <a:p>
            <a:endParaRPr lang="el-GR" sz="1800" b="0" strike="noStrike" spc="-1" dirty="0">
              <a:latin typeface="Arial"/>
            </a:endParaRPr>
          </a:p>
          <a:p>
            <a:endParaRPr lang="el-GR" sz="1800" b="0" strike="noStrike" spc="-1" dirty="0">
              <a:latin typeface="Arial"/>
            </a:endParaRPr>
          </a:p>
          <a:p>
            <a:endParaRPr lang="el-GR" sz="1800" b="0" strike="noStrike" spc="-1" dirty="0">
              <a:latin typeface="Arial"/>
            </a:endParaRPr>
          </a:p>
          <a:p>
            <a:endParaRPr lang="el-GR" sz="1800" b="0" strike="noStrike" spc="-1" dirty="0">
              <a:latin typeface="Arial"/>
            </a:endParaRPr>
          </a:p>
          <a:p>
            <a:endParaRPr lang="el-GR" sz="1800" b="0" strike="noStrike" spc="-1" dirty="0">
              <a:latin typeface="Arial"/>
            </a:endParaRPr>
          </a:p>
          <a:p>
            <a:endParaRPr lang="el-GR" sz="1800" b="0" strike="noStrike" spc="-1" dirty="0">
              <a:latin typeface="Arial"/>
            </a:endParaRPr>
          </a:p>
          <a:p>
            <a:endParaRPr lang="el-GR" sz="1800" b="0" strike="noStrike" spc="-1" dirty="0">
              <a:latin typeface="Arial"/>
            </a:endParaRPr>
          </a:p>
          <a:p>
            <a:endParaRPr lang="el-GR" sz="1800" b="0" strike="noStrike" spc="-1" dirty="0">
              <a:latin typeface="Arial"/>
            </a:endParaRPr>
          </a:p>
          <a:p>
            <a:endParaRPr lang="el-GR" sz="1800" b="0" strike="noStrike" spc="-1" dirty="0">
              <a:latin typeface="Arial"/>
            </a:endParaRPr>
          </a:p>
          <a:p>
            <a:endParaRPr lang="el-GR" sz="1800" b="0" strike="noStrike" spc="-1" dirty="0">
              <a:latin typeface="Arial"/>
            </a:endParaRPr>
          </a:p>
          <a:p>
            <a:endParaRPr lang="el-GR" sz="1800" b="0" strike="noStrike" spc="-1" dirty="0">
              <a:latin typeface="Arial"/>
            </a:endParaRPr>
          </a:p>
          <a:p>
            <a:r>
              <a:rPr lang="el-GR" sz="1800" b="1" strike="noStrike" spc="-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/>
              </a:rPr>
              <a:t>Blender</a:t>
            </a:r>
            <a:r>
              <a:rPr lang="el-GR" sz="1800" b="1" strike="noStrike" spc="-1" dirty="0">
                <a:solidFill>
                  <a:schemeClr val="tx2">
                    <a:lumMod val="20000"/>
                    <a:lumOff val="80000"/>
                  </a:schemeClr>
                </a:solidFill>
                <a:latin typeface="Arial"/>
              </a:rPr>
              <a:t> </a:t>
            </a:r>
            <a:r>
              <a:rPr lang="el-GR" sz="1800" b="1" strike="noStrike" spc="-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/>
              </a:rPr>
              <a:t>Tutorials</a:t>
            </a:r>
            <a:endParaRPr lang="el-GR" sz="1800" b="0" strike="noStrike" spc="-1" dirty="0">
              <a:solidFill>
                <a:schemeClr val="tx2">
                  <a:lumMod val="20000"/>
                  <a:lumOff val="80000"/>
                </a:schemeClr>
              </a:solidFill>
              <a:latin typeface="Arial"/>
            </a:endParaRPr>
          </a:p>
          <a:p>
            <a:endParaRPr lang="el-GR" sz="1800" b="0" strike="noStrike" spc="-1" dirty="0">
              <a:latin typeface="Arial"/>
            </a:endParaRPr>
          </a:p>
          <a:p>
            <a:r>
              <a:rPr lang="el-GR" sz="1800" b="1" strike="noStrike" spc="-1" dirty="0">
                <a:latin typeface="Arial"/>
              </a:rPr>
              <a:t>https://www.youtube.com/watch?v=LLV7h-WLIx0&amp;t=5s</a:t>
            </a:r>
            <a:endParaRPr lang="el-GR" sz="1800" b="0" strike="noStrike" spc="-1" dirty="0">
              <a:latin typeface="Arial"/>
            </a:endParaRPr>
          </a:p>
          <a:p>
            <a:r>
              <a:rPr lang="el-GR" sz="1800" b="1" strike="noStrike" spc="-1" dirty="0">
                <a:latin typeface="Arial"/>
              </a:rPr>
              <a:t> </a:t>
            </a:r>
            <a:endParaRPr lang="el-GR" sz="1800" b="0" strike="noStrike" spc="-1" dirty="0">
              <a:latin typeface="Arial"/>
            </a:endParaRPr>
          </a:p>
        </p:txBody>
      </p:sp>
      <p:pic>
        <p:nvPicPr>
          <p:cNvPr id="114" name="Εικόνα 113"/>
          <p:cNvPicPr/>
          <p:nvPr/>
        </p:nvPicPr>
        <p:blipFill>
          <a:blip r:embed="rId6"/>
          <a:stretch/>
        </p:blipFill>
        <p:spPr>
          <a:xfrm>
            <a:off x="6209640" y="1800000"/>
            <a:ext cx="5742360" cy="3228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576000" y="101880"/>
            <a:ext cx="11232000" cy="111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l-GR" sz="3600" b="0" strike="noStrike" spc="-1" dirty="0" err="1">
                <a:solidFill>
                  <a:srgbClr val="FF0000"/>
                </a:solidFill>
                <a:latin typeface="Arial"/>
              </a:rPr>
              <a:t>Robotics</a:t>
            </a:r>
            <a:r>
              <a:rPr lang="el-GR" sz="3600" b="0" strike="noStrike" spc="-1" dirty="0">
                <a:solidFill>
                  <a:srgbClr val="FF0000"/>
                </a:solidFill>
                <a:latin typeface="Arial"/>
              </a:rPr>
              <a:t> and 3D Printing</a:t>
            </a:r>
          </a:p>
          <a:p>
            <a:pPr algn="ctr"/>
            <a:r>
              <a:rPr lang="el-GR" sz="3600" b="0" strike="noStrike" spc="-1" dirty="0">
                <a:latin typeface="Arial"/>
                <a:hlinkClick r:id="rId2"/>
              </a:rPr>
              <a:t>https://elearn.ellak.gr/enrol/index.php?id=63</a:t>
            </a:r>
            <a:r>
              <a:rPr lang="el-GR" sz="3600" b="0" strike="noStrike" spc="-1" dirty="0">
                <a:latin typeface="Arial"/>
              </a:rPr>
              <a:t> </a:t>
            </a:r>
          </a:p>
        </p:txBody>
      </p:sp>
      <p:pic>
        <p:nvPicPr>
          <p:cNvPr id="109" name="Εικόνα 108"/>
          <p:cNvPicPr/>
          <p:nvPr/>
        </p:nvPicPr>
        <p:blipFill>
          <a:blip r:embed="rId3"/>
          <a:stretch/>
        </p:blipFill>
        <p:spPr>
          <a:xfrm>
            <a:off x="573480" y="1512000"/>
            <a:ext cx="10730520" cy="470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0" y="972740"/>
            <a:ext cx="1219199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>
                <a:solidFill>
                  <a:schemeClr val="bg1">
                    <a:lumMod val="95000"/>
                  </a:schemeClr>
                </a:solidFill>
              </a:rPr>
              <a:t>Σεμινάρια ΕΕΛΛΑΚ στη Κύπρο και </a:t>
            </a:r>
            <a:r>
              <a:rPr lang="el-GR" sz="3200" dirty="0">
                <a:solidFill>
                  <a:schemeClr val="bg1">
                    <a:lumMod val="95000"/>
                  </a:schemeClr>
                </a:solidFill>
              </a:rPr>
              <a:t>παρουσιάσεις : </a:t>
            </a:r>
            <a:r>
              <a:rPr lang="el-GR" sz="3200" dirty="0">
                <a:solidFill>
                  <a:schemeClr val="bg1">
                    <a:lumMod val="95000"/>
                  </a:schemeClr>
                </a:solidFill>
                <a:hlinkClick r:id="rId2"/>
              </a:rPr>
              <a:t>https://</a:t>
            </a:r>
            <a:r>
              <a:rPr lang="el-GR" sz="3200" dirty="0" smtClean="0">
                <a:solidFill>
                  <a:schemeClr val="bg1">
                    <a:lumMod val="95000"/>
                  </a:schemeClr>
                </a:solidFill>
                <a:hlinkClick r:id="rId2"/>
              </a:rPr>
              <a:t>drive.google.com/drive/folders/17ZQJzg8sJe13sIkpaDpQq2fWcxA56Fb1</a:t>
            </a:r>
            <a:endParaRPr lang="en-US" sz="32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l-GR" sz="32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l-GR" sz="3200" dirty="0" err="1">
                <a:solidFill>
                  <a:schemeClr val="bg1">
                    <a:lumMod val="95000"/>
                  </a:schemeClr>
                </a:solidFill>
              </a:rPr>
              <a:t>Code</a:t>
            </a:r>
            <a:r>
              <a:rPr lang="el-GR" sz="3200" dirty="0">
                <a:solidFill>
                  <a:schemeClr val="bg1">
                    <a:lumMod val="95000"/>
                  </a:schemeClr>
                </a:solidFill>
              </a:rPr>
              <a:t> and </a:t>
            </a:r>
            <a:r>
              <a:rPr lang="el-GR" sz="3200" dirty="0" err="1">
                <a:solidFill>
                  <a:schemeClr val="bg1">
                    <a:lumMod val="95000"/>
                  </a:schemeClr>
                </a:solidFill>
              </a:rPr>
              <a:t>Create</a:t>
            </a:r>
            <a:r>
              <a:rPr lang="el-GR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l-GR" sz="3200" dirty="0" smtClean="0">
                <a:solidFill>
                  <a:schemeClr val="bg1">
                    <a:lumMod val="95000"/>
                  </a:schemeClr>
                </a:solidFill>
              </a:rPr>
              <a:t>μαθήματα:</a:t>
            </a:r>
            <a:endParaRPr lang="en-US" sz="32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l-GR" sz="3200" dirty="0">
              <a:solidFill>
                <a:schemeClr val="bg1">
                  <a:lumMod val="95000"/>
                </a:schemeClr>
              </a:solidFill>
            </a:endParaRPr>
          </a:p>
          <a:p>
            <a:pPr marL="514350" indent="-514350">
              <a:buAutoNum type="arabicParenR"/>
            </a:pPr>
            <a:r>
              <a:rPr lang="el-GR" sz="3200" dirty="0" smtClean="0">
                <a:solidFill>
                  <a:schemeClr val="bg1">
                    <a:lumMod val="95000"/>
                  </a:schemeClr>
                </a:solidFill>
                <a:hlinkClick r:id="rId3"/>
              </a:rPr>
              <a:t>https</a:t>
            </a:r>
            <a:r>
              <a:rPr lang="el-GR" sz="3200" dirty="0">
                <a:solidFill>
                  <a:schemeClr val="bg1">
                    <a:lumMod val="95000"/>
                  </a:schemeClr>
                </a:solidFill>
                <a:hlinkClick r:id="rId3"/>
              </a:rPr>
              <a:t>://</a:t>
            </a:r>
            <a:r>
              <a:rPr lang="el-GR" sz="3200" dirty="0" smtClean="0">
                <a:solidFill>
                  <a:schemeClr val="bg1">
                    <a:lumMod val="95000"/>
                  </a:schemeClr>
                </a:solidFill>
                <a:hlinkClick r:id="rId3"/>
              </a:rPr>
              <a:t>elearn.ellak.gr/course/view.php?id=52</a:t>
            </a:r>
            <a:endParaRPr lang="el-GR" sz="32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l-GR" sz="3200" dirty="0">
                <a:solidFill>
                  <a:schemeClr val="bg1">
                    <a:lumMod val="95000"/>
                  </a:schemeClr>
                </a:solidFill>
              </a:rPr>
              <a:t>2) </a:t>
            </a:r>
            <a:r>
              <a:rPr lang="el-GR" sz="3200" dirty="0">
                <a:solidFill>
                  <a:schemeClr val="bg1">
                    <a:lumMod val="95000"/>
                  </a:schemeClr>
                </a:solidFill>
                <a:hlinkClick r:id="rId4"/>
              </a:rPr>
              <a:t>https://</a:t>
            </a:r>
            <a:r>
              <a:rPr lang="el-GR" sz="3200" dirty="0" smtClean="0">
                <a:solidFill>
                  <a:schemeClr val="bg1">
                    <a:lumMod val="95000"/>
                  </a:schemeClr>
                </a:solidFill>
                <a:hlinkClick r:id="rId4"/>
              </a:rPr>
              <a:t>elearn.ellak.gr/course/view.php?id=59</a:t>
            </a:r>
            <a:endParaRPr lang="en-US" sz="32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l-GR" sz="32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l-GR" sz="3200" dirty="0" smtClean="0">
                <a:solidFill>
                  <a:schemeClr val="bg1">
                    <a:lumMod val="95000"/>
                  </a:schemeClr>
                </a:solidFill>
              </a:rPr>
              <a:t>Άρθρα 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hlinkClick r:id="rId5"/>
              </a:rPr>
              <a:t>www.edu.ellak.gr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l-GR" sz="3200" dirty="0" smtClean="0">
                <a:solidFill>
                  <a:schemeClr val="bg1">
                    <a:lumMod val="95000"/>
                  </a:schemeClr>
                </a:solidFill>
              </a:rPr>
              <a:t>για </a:t>
            </a:r>
            <a:r>
              <a:rPr lang="el-GR" sz="3200" dirty="0">
                <a:solidFill>
                  <a:schemeClr val="bg1">
                    <a:lumMod val="95000"/>
                  </a:schemeClr>
                </a:solidFill>
              </a:rPr>
              <a:t>3d </a:t>
            </a:r>
            <a:r>
              <a:rPr lang="el-GR" sz="3200" dirty="0" err="1">
                <a:solidFill>
                  <a:schemeClr val="bg1">
                    <a:lumMod val="95000"/>
                  </a:schemeClr>
                </a:solidFill>
              </a:rPr>
              <a:t>printing</a:t>
            </a:r>
            <a:r>
              <a:rPr lang="el-GR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l-GR" sz="3200" dirty="0" smtClean="0">
                <a:solidFill>
                  <a:schemeClr val="bg1">
                    <a:lumMod val="95000"/>
                  </a:schemeClr>
                </a:solidFill>
                <a:hlinkClick r:id="rId6"/>
              </a:rPr>
              <a:t>https</a:t>
            </a:r>
            <a:r>
              <a:rPr lang="el-GR" sz="3200" dirty="0">
                <a:solidFill>
                  <a:schemeClr val="bg1">
                    <a:lumMod val="95000"/>
                  </a:schemeClr>
                </a:solidFill>
                <a:hlinkClick r:id="rId6"/>
              </a:rPr>
              <a:t>://edu.ellak.gr/category/3d-printing-stin-ekpedefsi</a:t>
            </a:r>
            <a:r>
              <a:rPr lang="el-GR" sz="3200" dirty="0" smtClean="0">
                <a:solidFill>
                  <a:schemeClr val="bg1">
                    <a:lumMod val="95000"/>
                  </a:schemeClr>
                </a:solidFill>
                <a:hlinkClick r:id="rId6"/>
              </a:rPr>
              <a:t>/</a:t>
            </a:r>
            <a:endParaRPr lang="en-US" sz="32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l-GR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3d Scanning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945" y="1418400"/>
            <a:ext cx="9296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hlinkClick r:id="rId2"/>
              </a:rPr>
              <a:t>https://all3dp.com/2/5-best-3d-scanner-apps-for-your-smartphone</a:t>
            </a:r>
            <a:r>
              <a:rPr lang="en-US" sz="2800" dirty="0" smtClean="0">
                <a:solidFill>
                  <a:schemeClr val="bg1"/>
                </a:solidFill>
                <a:hlinkClick r:id="rId2"/>
              </a:rPr>
              <a:t>/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  <a:hlinkClick r:id="rId3"/>
              </a:rPr>
              <a:t>https://www.aniwaa.com/best-3d-scanning-apps-smartphones</a:t>
            </a:r>
            <a:r>
              <a:rPr lang="en-US" sz="2800" dirty="0" smtClean="0">
                <a:solidFill>
                  <a:schemeClr val="bg1"/>
                </a:solidFill>
                <a:hlinkClick r:id="rId3"/>
              </a:rPr>
              <a:t>/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3D </a:t>
            </a:r>
            <a:r>
              <a:rPr lang="en-US" sz="2800" dirty="0" smtClean="0">
                <a:solidFill>
                  <a:schemeClr val="bg1"/>
                </a:solidFill>
              </a:rPr>
              <a:t>SCANNING Kinect </a:t>
            </a:r>
            <a:r>
              <a:rPr lang="en-US" sz="2800" dirty="0">
                <a:solidFill>
                  <a:schemeClr val="bg1"/>
                </a:solidFill>
              </a:rPr>
              <a:t>for XBOX </a:t>
            </a:r>
            <a:r>
              <a:rPr lang="en-US" sz="2800" dirty="0" smtClean="0">
                <a:solidFill>
                  <a:schemeClr val="bg1"/>
                </a:solidFill>
              </a:rPr>
              <a:t>one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E-mail: </a:t>
            </a:r>
            <a:r>
              <a:rPr lang="en-US" sz="2800" dirty="0" smtClean="0">
                <a:solidFill>
                  <a:schemeClr val="bg1"/>
                </a:solidFill>
                <a:hlinkClick r:id="rId4"/>
              </a:rPr>
              <a:t>angelopoulos.takis@gmail.com</a:t>
            </a:r>
            <a:endParaRPr lang="el-GR" sz="2800" dirty="0" smtClean="0">
              <a:solidFill>
                <a:schemeClr val="bg1"/>
              </a:solidFill>
            </a:endParaRPr>
          </a:p>
          <a:p>
            <a:endParaRPr lang="el-GR" sz="2800" dirty="0">
              <a:solidFill>
                <a:schemeClr val="bg1"/>
              </a:solidFill>
            </a:endParaRPr>
          </a:p>
          <a:p>
            <a:r>
              <a:rPr lang="el-GR" sz="2800" dirty="0" smtClean="0">
                <a:solidFill>
                  <a:schemeClr val="bg1"/>
                </a:solidFill>
              </a:rPr>
              <a:t>Ευάγγελος </a:t>
            </a:r>
            <a:r>
              <a:rPr lang="el-GR" sz="2800" dirty="0" err="1" smtClean="0">
                <a:solidFill>
                  <a:schemeClr val="bg1"/>
                </a:solidFill>
              </a:rPr>
              <a:t>Κανίδης</a:t>
            </a:r>
            <a:endParaRPr lang="el-GR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  <a:hlinkClick r:id="rId5"/>
              </a:rPr>
              <a:t>E-mail: vkanidis@gmail.com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Site:  vkanidis.gr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l-G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20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521749" y="285300"/>
            <a:ext cx="108190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77500" lnSpcReduction="20000"/>
          </a:bodyPr>
          <a:lstStyle/>
          <a:p>
            <a:pPr algn="ctr">
              <a:lnSpc>
                <a:spcPct val="90000"/>
              </a:lnSpc>
            </a:pPr>
            <a:r>
              <a:rPr lang="el-GR" sz="4000" b="1" strike="noStrike" cap="all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ΕΕΛΛΑΚ-GFOSS  </a:t>
            </a:r>
          </a:p>
          <a:p>
            <a:pPr algn="ctr">
              <a:lnSpc>
                <a:spcPct val="90000"/>
              </a:lnSpc>
            </a:pPr>
            <a:r>
              <a:rPr lang="en-US" sz="4000" b="1" cap="all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www.ELLak.gr-ww</a:t>
            </a:r>
            <a:r>
              <a:rPr lang="el-GR" sz="4000" b="1" strike="noStrike" cap="all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w.gfoss.eu </a:t>
            </a:r>
            <a:r>
              <a:rPr dirty="0"/>
              <a:t/>
            </a:r>
            <a:br>
              <a:rPr dirty="0"/>
            </a:br>
            <a:endParaRPr lang="el-GR" sz="4000" b="0" strike="noStrike" spc="-1" dirty="0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147011" y="1427580"/>
            <a:ext cx="8713669" cy="339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l-GR" sz="2200" b="0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Established</a:t>
            </a:r>
            <a:r>
              <a:rPr lang="el-GR" sz="22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in 2008, in operation </a:t>
            </a:r>
            <a:r>
              <a:rPr lang="el-GR" sz="2200" b="0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since</a:t>
            </a:r>
            <a:r>
              <a:rPr lang="el-GR" sz="22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1996</a:t>
            </a:r>
            <a:endParaRPr lang="el-GR" sz="2200" b="0" strike="noStrike" spc="-1" dirty="0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l-GR" sz="2200" b="0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members</a:t>
            </a:r>
            <a:r>
              <a:rPr lang="el-GR" sz="22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: 36 Hellenic </a:t>
            </a:r>
            <a:r>
              <a:rPr lang="el-GR" sz="2200" b="0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Universities</a:t>
            </a:r>
            <a:r>
              <a:rPr lang="el-GR" sz="22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and Research </a:t>
            </a:r>
            <a:r>
              <a:rPr lang="el-GR" sz="2200" b="0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Centers</a:t>
            </a:r>
            <a:endParaRPr lang="el-GR" sz="2200" b="0" strike="noStrike" spc="-1" dirty="0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l-GR" sz="22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non-</a:t>
            </a:r>
            <a:r>
              <a:rPr lang="el-GR" sz="2200" b="0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profit</a:t>
            </a:r>
            <a:r>
              <a:rPr lang="el-GR" sz="22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r>
              <a:rPr lang="el-GR" sz="2200" b="0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organization</a:t>
            </a:r>
            <a:r>
              <a:rPr lang="el-GR" sz="22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r>
              <a:rPr lang="el-GR" sz="2200" b="0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with</a:t>
            </a:r>
            <a:r>
              <a:rPr lang="el-GR" sz="22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r>
              <a:rPr lang="el-GR" sz="2200" b="0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shareholders</a:t>
            </a:r>
            <a:r>
              <a:rPr lang="el-GR" sz="22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r>
              <a:rPr lang="el-GR" sz="2200" b="0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its</a:t>
            </a:r>
            <a:r>
              <a:rPr lang="el-GR" sz="22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r>
              <a:rPr lang="el-GR" sz="2200" b="0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members</a:t>
            </a:r>
            <a:endParaRPr lang="el-GR" sz="2200" b="0" strike="noStrike" spc="-1" dirty="0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l-GR" sz="2200" b="0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Objective</a:t>
            </a:r>
            <a:endParaRPr lang="el-GR" sz="2200" b="0" strike="noStrike" spc="-1" dirty="0">
              <a:latin typeface="Arial"/>
            </a:endParaRPr>
          </a:p>
          <a:p>
            <a:pPr marL="685800" lvl="1" indent="-22752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el-GR" sz="2000" b="0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Promote</a:t>
            </a:r>
            <a:r>
              <a:rPr lang="el-GR" sz="20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r>
              <a:rPr lang="el-GR" sz="2000" b="0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Open</a:t>
            </a:r>
            <a:r>
              <a:rPr lang="el-GR" sz="20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Technologies  in </a:t>
            </a:r>
            <a:r>
              <a:rPr lang="el-GR" sz="2000" b="0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collaboration</a:t>
            </a:r>
            <a:r>
              <a:rPr lang="el-GR" sz="20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r>
              <a:rPr lang="el-GR" sz="2000" b="0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with</a:t>
            </a:r>
            <a:r>
              <a:rPr lang="el-GR" sz="20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r>
              <a:rPr lang="el-GR" sz="2000" b="0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MoE</a:t>
            </a:r>
            <a:r>
              <a:rPr lang="el-GR" sz="20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, </a:t>
            </a:r>
            <a:r>
              <a:rPr lang="el-GR" sz="2000" b="0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Universities</a:t>
            </a:r>
            <a:r>
              <a:rPr lang="el-GR" sz="20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, </a:t>
            </a:r>
            <a:r>
              <a:rPr lang="el-GR" sz="2000" b="0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Schools</a:t>
            </a:r>
            <a:r>
              <a:rPr lang="el-GR" sz="20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, </a:t>
            </a:r>
            <a:r>
              <a:rPr lang="el-GR" sz="2000" b="0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municipalities</a:t>
            </a:r>
            <a:r>
              <a:rPr lang="el-GR" sz="20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, </a:t>
            </a:r>
            <a:r>
              <a:rPr lang="el-GR" sz="2000" b="0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tech</a:t>
            </a:r>
            <a:r>
              <a:rPr lang="el-GR" sz="20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r>
              <a:rPr lang="el-GR" sz="2000" b="0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communities</a:t>
            </a:r>
            <a:r>
              <a:rPr lang="el-GR" sz="20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and Civil Society</a:t>
            </a:r>
            <a:endParaRPr lang="el-GR" sz="2000" b="0" strike="noStrike" spc="-1" dirty="0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l-GR" sz="2200" b="0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Leading</a:t>
            </a:r>
            <a:r>
              <a:rPr lang="el-GR" sz="22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Organization in </a:t>
            </a:r>
            <a:r>
              <a:rPr lang="el-GR" sz="2200" b="0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promoting</a:t>
            </a:r>
            <a:r>
              <a:rPr lang="el-GR" sz="22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r>
              <a:rPr lang="el-GR" sz="2200" b="0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Open</a:t>
            </a:r>
            <a:r>
              <a:rPr lang="el-GR" sz="22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STEM </a:t>
            </a:r>
            <a:r>
              <a:rPr lang="el-GR" sz="2200" b="0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initiatives</a:t>
            </a:r>
            <a:r>
              <a:rPr lang="el-GR" sz="22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in the Hellenic </a:t>
            </a:r>
            <a:r>
              <a:rPr lang="el-GR" sz="2200" b="0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Education</a:t>
            </a:r>
            <a:endParaRPr lang="el-GR" sz="2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l-GR" sz="2200" b="0" strike="noStrike" spc="-1" dirty="0">
              <a:latin typeface="Arial"/>
            </a:endParaRPr>
          </a:p>
        </p:txBody>
      </p:sp>
      <p:pic>
        <p:nvPicPr>
          <p:cNvPr id="85" name="Picture 2"/>
          <p:cNvPicPr/>
          <p:nvPr/>
        </p:nvPicPr>
        <p:blipFill>
          <a:blip r:embed="rId2"/>
          <a:stretch/>
        </p:blipFill>
        <p:spPr>
          <a:xfrm>
            <a:off x="110520" y="5126400"/>
            <a:ext cx="2462400" cy="1644480"/>
          </a:xfrm>
          <a:prstGeom prst="rect">
            <a:avLst/>
          </a:prstGeom>
          <a:ln>
            <a:noFill/>
          </a:ln>
        </p:spPr>
      </p:pic>
      <p:pic>
        <p:nvPicPr>
          <p:cNvPr id="86" name="Picture 4"/>
          <p:cNvPicPr/>
          <p:nvPr/>
        </p:nvPicPr>
        <p:blipFill>
          <a:blip r:embed="rId3"/>
          <a:stretch/>
        </p:blipFill>
        <p:spPr>
          <a:xfrm>
            <a:off x="4027680" y="5093640"/>
            <a:ext cx="3094560" cy="1709640"/>
          </a:xfrm>
          <a:prstGeom prst="rect">
            <a:avLst/>
          </a:prstGeom>
          <a:ln>
            <a:noFill/>
          </a:ln>
        </p:spPr>
      </p:pic>
      <p:pic>
        <p:nvPicPr>
          <p:cNvPr id="87" name="Picture 6"/>
          <p:cNvPicPr/>
          <p:nvPr/>
        </p:nvPicPr>
        <p:blipFill>
          <a:blip r:embed="rId4"/>
          <a:stretch/>
        </p:blipFill>
        <p:spPr>
          <a:xfrm>
            <a:off x="8860680" y="5070600"/>
            <a:ext cx="2348280" cy="1756080"/>
          </a:xfrm>
          <a:prstGeom prst="rect">
            <a:avLst/>
          </a:prstGeom>
          <a:ln>
            <a:noFill/>
          </a:ln>
        </p:spPr>
      </p:pic>
      <p:pic>
        <p:nvPicPr>
          <p:cNvPr id="88" name="Picture 4"/>
          <p:cNvPicPr/>
          <p:nvPr/>
        </p:nvPicPr>
        <p:blipFill>
          <a:blip r:embed="rId5"/>
          <a:stretch/>
        </p:blipFill>
        <p:spPr>
          <a:xfrm>
            <a:off x="11582280" y="0"/>
            <a:ext cx="608400" cy="570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6717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-217080" y="0"/>
            <a:ext cx="12191040" cy="84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90000"/>
              </a:lnSpc>
            </a:pPr>
            <a:r>
              <a:rPr lang="el-GR" sz="2800" b="0" strike="noStrike" cap="all" spc="-1">
                <a:solidFill>
                  <a:srgbClr val="FFFFFF"/>
                </a:solidFill>
                <a:latin typeface="Century Gothic"/>
                <a:ea typeface="DejaVu Sans"/>
              </a:rPr>
              <a:t>Open Technologies in Schools RELATED TO STEM projects)</a:t>
            </a:r>
            <a:r>
              <a:t/>
            </a:r>
            <a:br/>
            <a:endParaRPr lang="el-GR" sz="2800" b="0" strike="noStrike" spc="-1">
              <a:latin typeface="Arial"/>
            </a:endParaRPr>
          </a:p>
        </p:txBody>
      </p:sp>
      <p:graphicFrame>
        <p:nvGraphicFramePr>
          <p:cNvPr id="90" name="Table 2"/>
          <p:cNvGraphicFramePr/>
          <p:nvPr/>
        </p:nvGraphicFramePr>
        <p:xfrm>
          <a:off x="125280" y="603720"/>
          <a:ext cx="11944800" cy="4891680"/>
        </p:xfrm>
        <a:graphic>
          <a:graphicData uri="http://schemas.openxmlformats.org/drawingml/2006/table">
            <a:tbl>
              <a:tblPr/>
              <a:tblGrid>
                <a:gridCol w="597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1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1800" b="1" strike="noStrike" spc="-1">
                          <a:solidFill>
                            <a:srgbClr val="FFFFFF"/>
                          </a:solidFill>
                          <a:latin typeface="Century Gothic"/>
                        </a:rPr>
                        <a:t>Project </a:t>
                      </a:r>
                      <a:endParaRPr lang="el-G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F2E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1400" b="1" strike="noStrike" spc="-1">
                          <a:solidFill>
                            <a:srgbClr val="FFFFFF"/>
                          </a:solidFill>
                          <a:latin typeface="Century Gothic"/>
                        </a:rPr>
                        <a:t>Description</a:t>
                      </a:r>
                      <a:endParaRPr lang="el-GR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F2E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6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1800" b="1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Co[de] &amp; Create </a:t>
                      </a:r>
                      <a:endParaRPr lang="el-GR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1800" b="1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(</a:t>
                      </a:r>
                      <a:r>
                        <a:rPr lang="el-GR" sz="1800" b="1" u="sng" strike="noStrike" spc="-1">
                          <a:solidFill>
                            <a:srgbClr val="0000FF"/>
                          </a:solidFill>
                          <a:uFillTx/>
                          <a:latin typeface="Century Gothic"/>
                          <a:hlinkClick r:id="rId2"/>
                        </a:rPr>
                        <a:t>https://gfoss.eu/code-create/</a:t>
                      </a:r>
                      <a:r>
                        <a:rPr lang="el-GR" sz="1800" b="1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)</a:t>
                      </a:r>
                      <a:endParaRPr lang="el-G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1400" b="1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Two open labs with open educational material in English (available at</a:t>
                      </a:r>
                      <a:r>
                        <a:rPr lang="el-GR" sz="1400" b="1" u="sng" strike="noStrike" spc="-1">
                          <a:solidFill>
                            <a:srgbClr val="0000FF"/>
                          </a:solidFill>
                          <a:uFillTx/>
                          <a:latin typeface="Century Gothic"/>
                          <a:hlinkClick r:id="rId3"/>
                        </a:rPr>
                        <a:t> elearn.ellak.gr</a:t>
                      </a:r>
                      <a:r>
                        <a:rPr lang="el-GR" sz="1400" b="1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 at GFOSS moodle platform) to provide free STEM courses to mixed classes of refugees and Greek youth (coding, 3d design &amp; printing, robotics etc)</a:t>
                      </a:r>
                      <a:endParaRPr lang="el-GR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1800" b="1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Hack Your Classroom</a:t>
                      </a:r>
                      <a:endParaRPr lang="el-G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1400" b="1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Workshops to schools with 3d printers, arduino, RaspBerry Pi</a:t>
                      </a:r>
                      <a:endParaRPr lang="el-GR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1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Open Schools Programme</a:t>
                      </a:r>
                      <a:endParaRPr lang="el-GR" sz="1800" b="0" strike="noStrike" spc="-1">
                        <a:latin typeface="Arial"/>
                      </a:endParaRPr>
                    </a:p>
                  </a:txBody>
                  <a:tcPr marL="18720" marR="18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1400" b="1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Workshops and OER in 3d Printing, OER, OpenStreetMap. Wikipedia, Linux</a:t>
                      </a:r>
                      <a:endParaRPr lang="el-GR" sz="1400" b="0" strike="noStrike" spc="-1">
                        <a:latin typeface="Arial"/>
                      </a:endParaRPr>
                    </a:p>
                  </a:txBody>
                  <a:tcPr marL="18720" marR="18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5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1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Robotics with Open Technologes in Schools &amp; Communities</a:t>
                      </a:r>
                      <a:endParaRPr lang="el-GR" sz="1800" b="0" strike="noStrike" spc="-1">
                        <a:latin typeface="Arial"/>
                      </a:endParaRPr>
                    </a:p>
                  </a:txBody>
                  <a:tcPr marL="18720" marR="18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1400" b="1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-Open Hardware Robotics School Competition (</a:t>
                      </a:r>
                      <a:r>
                        <a:rPr lang="el-GR" sz="1400" b="1" u="sng" strike="noStrike" spc="-1">
                          <a:solidFill>
                            <a:srgbClr val="0000FF"/>
                          </a:solidFill>
                          <a:uFillTx/>
                          <a:latin typeface="Century Gothic"/>
                          <a:hlinkClick r:id="rId4"/>
                        </a:rPr>
                        <a:t>robotics.ellak.gr</a:t>
                      </a:r>
                      <a:r>
                        <a:rPr lang="el-GR" sz="1400" b="1" u="sng" strike="noStrike" spc="-1">
                          <a:solidFill>
                            <a:srgbClr val="CCCCFF"/>
                          </a:solidFill>
                          <a:uFillTx/>
                          <a:latin typeface="Century Gothic"/>
                        </a:rPr>
                        <a:t>)</a:t>
                      </a:r>
                      <a:endParaRPr lang="el-GR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1400" b="1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-Aegean Robotics Competition</a:t>
                      </a:r>
                      <a:endParaRPr lang="el-GR" sz="1400" b="0" strike="noStrike" spc="-1">
                        <a:latin typeface="Arial"/>
                      </a:endParaRPr>
                    </a:p>
                  </a:txBody>
                  <a:tcPr marL="18720" marR="18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1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Conferences on Open Technologies and OER</a:t>
                      </a:r>
                      <a:endParaRPr lang="el-GR" sz="1800" b="0" strike="noStrike" spc="-1">
                        <a:latin typeface="Arial"/>
                      </a:endParaRPr>
                    </a:p>
                  </a:txBody>
                  <a:tcPr marL="18720" marR="18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1400" b="1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FOSSCOMM, OPENFEST, OSS 2018</a:t>
                      </a:r>
                      <a:endParaRPr lang="el-GR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1400" b="1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MOODLEMOOT, National Scientix Conference</a:t>
                      </a:r>
                      <a:endParaRPr lang="el-GR" sz="1400" b="0" strike="noStrike" spc="-1">
                        <a:latin typeface="Arial"/>
                      </a:endParaRPr>
                    </a:p>
                  </a:txBody>
                  <a:tcPr marL="18720" marR="18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1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3D printers in schools</a:t>
                      </a:r>
                      <a:endParaRPr lang="el-GR" sz="1800" b="0" strike="noStrike" spc="-1">
                        <a:latin typeface="Arial"/>
                      </a:endParaRPr>
                    </a:p>
                  </a:txBody>
                  <a:tcPr marL="18720" marR="18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1400" b="1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3d printers in schools</a:t>
                      </a:r>
                      <a:endParaRPr lang="el-GR" sz="1400" b="0" strike="noStrike" spc="-1">
                        <a:latin typeface="Arial"/>
                      </a:endParaRPr>
                    </a:p>
                  </a:txBody>
                  <a:tcPr marL="18720" marR="18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0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18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Edulabs</a:t>
                      </a:r>
                      <a:endParaRPr lang="el-GR" sz="1800" b="0" strike="noStrike" spc="-1">
                        <a:latin typeface="Arial"/>
                      </a:endParaRPr>
                    </a:p>
                  </a:txBody>
                  <a:tcPr marL="18720" marR="18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1400" b="1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Maker spaces in schools including 3d printers and Scanners, arduino, RaspBerry Pi, Open Software etc</a:t>
                      </a:r>
                      <a:endParaRPr lang="el-GR" sz="1400" b="0" strike="noStrike" spc="-1">
                        <a:latin typeface="Arial"/>
                      </a:endParaRPr>
                    </a:p>
                  </a:txBody>
                  <a:tcPr marL="18720" marR="18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2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0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1800" b="1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Scientix</a:t>
                      </a:r>
                      <a:endParaRPr lang="el-GR" sz="1800" b="0" strike="noStrike" spc="-1">
                        <a:latin typeface="Arial"/>
                      </a:endParaRPr>
                    </a:p>
                  </a:txBody>
                  <a:tcPr marL="18720" marR="18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1400" b="1" strike="noStrike" spc="-1">
                          <a:solidFill>
                            <a:srgbClr val="000000"/>
                          </a:solidFill>
                          <a:latin typeface="Century Gothic"/>
                        </a:rPr>
                        <a:t>National Contact Point </a:t>
                      </a:r>
                      <a:endParaRPr lang="el-GR" sz="1400" b="0" strike="noStrike" spc="-1">
                        <a:latin typeface="Arial"/>
                      </a:endParaRPr>
                    </a:p>
                  </a:txBody>
                  <a:tcPr marL="18720" marR="18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91" name="Εικόνα 4"/>
          <p:cNvPicPr/>
          <p:nvPr/>
        </p:nvPicPr>
        <p:blipFill>
          <a:blip r:embed="rId5"/>
          <a:stretch/>
        </p:blipFill>
        <p:spPr>
          <a:xfrm>
            <a:off x="214560" y="5697000"/>
            <a:ext cx="4530240" cy="1123200"/>
          </a:xfrm>
          <a:prstGeom prst="rect">
            <a:avLst/>
          </a:prstGeom>
          <a:ln>
            <a:noFill/>
          </a:ln>
        </p:spPr>
      </p:pic>
      <p:pic>
        <p:nvPicPr>
          <p:cNvPr id="92" name="Εικόνα 5"/>
          <p:cNvPicPr/>
          <p:nvPr/>
        </p:nvPicPr>
        <p:blipFill>
          <a:blip r:embed="rId6"/>
          <a:stretch/>
        </p:blipFill>
        <p:spPr>
          <a:xfrm>
            <a:off x="4982760" y="5544000"/>
            <a:ext cx="1283040" cy="1276200"/>
          </a:xfrm>
          <a:prstGeom prst="rect">
            <a:avLst/>
          </a:prstGeom>
          <a:ln>
            <a:noFill/>
          </a:ln>
        </p:spPr>
      </p:pic>
      <p:pic>
        <p:nvPicPr>
          <p:cNvPr id="93" name="Εικόνα 6"/>
          <p:cNvPicPr/>
          <p:nvPr/>
        </p:nvPicPr>
        <p:blipFill>
          <a:blip r:embed="rId7"/>
          <a:stretch/>
        </p:blipFill>
        <p:spPr>
          <a:xfrm>
            <a:off x="6266520" y="5962680"/>
            <a:ext cx="2284920" cy="665640"/>
          </a:xfrm>
          <a:prstGeom prst="rect">
            <a:avLst/>
          </a:prstGeom>
          <a:ln>
            <a:noFill/>
          </a:ln>
        </p:spPr>
      </p:pic>
      <p:pic>
        <p:nvPicPr>
          <p:cNvPr id="94" name="Εικόνα 7"/>
          <p:cNvPicPr/>
          <p:nvPr/>
        </p:nvPicPr>
        <p:blipFill>
          <a:blip r:embed="rId8"/>
          <a:stretch/>
        </p:blipFill>
        <p:spPr>
          <a:xfrm>
            <a:off x="9004320" y="5502960"/>
            <a:ext cx="1414440" cy="1353960"/>
          </a:xfrm>
          <a:prstGeom prst="rect">
            <a:avLst/>
          </a:prstGeom>
          <a:ln>
            <a:noFill/>
          </a:ln>
        </p:spPr>
      </p:pic>
      <p:pic>
        <p:nvPicPr>
          <p:cNvPr id="95" name="Picture 4"/>
          <p:cNvPicPr/>
          <p:nvPr/>
        </p:nvPicPr>
        <p:blipFill>
          <a:blip r:embed="rId9"/>
          <a:stretch/>
        </p:blipFill>
        <p:spPr>
          <a:xfrm>
            <a:off x="11582280" y="0"/>
            <a:ext cx="608400" cy="570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17036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1" y="146509"/>
            <a:ext cx="11485418" cy="60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l-GR" sz="3600" spc="-1" dirty="0">
                <a:solidFill>
                  <a:schemeClr val="bg1"/>
                </a:solidFill>
              </a:rPr>
              <a:t>Τρισδιάστατα εργαλεία </a:t>
            </a:r>
            <a:r>
              <a:rPr lang="el-GR" sz="3600" spc="-1" dirty="0" err="1">
                <a:solidFill>
                  <a:schemeClr val="bg1"/>
                </a:solidFill>
              </a:rPr>
              <a:t>μοντελοποίησης</a:t>
            </a:r>
            <a:r>
              <a:rPr lang="el-GR" sz="3600" spc="-1" dirty="0">
                <a:solidFill>
                  <a:schemeClr val="bg1"/>
                </a:solidFill>
              </a:rPr>
              <a:t> και σχεδίασης</a:t>
            </a:r>
            <a:endParaRPr lang="el-GR" sz="3600" b="0" strike="noStrike" spc="-1" dirty="0">
              <a:solidFill>
                <a:schemeClr val="bg1"/>
              </a:solidFill>
              <a:latin typeface="Arial"/>
            </a:endParaRPr>
          </a:p>
        </p:txBody>
      </p:sp>
      <p:graphicFrame>
        <p:nvGraphicFramePr>
          <p:cNvPr id="97" name="Table 2"/>
          <p:cNvGraphicFramePr/>
          <p:nvPr>
            <p:extLst>
              <p:ext uri="{D42A27DB-BD31-4B8C-83A1-F6EECF244321}">
                <p14:modId xmlns:p14="http://schemas.microsoft.com/office/powerpoint/2010/main" val="2184388186"/>
              </p:ext>
            </p:extLst>
          </p:nvPr>
        </p:nvGraphicFramePr>
        <p:xfrm>
          <a:off x="163309" y="876960"/>
          <a:ext cx="11807640" cy="5852160"/>
        </p:xfrm>
        <a:graphic>
          <a:graphicData uri="http://schemas.openxmlformats.org/drawingml/2006/table">
            <a:tbl>
              <a:tblPr/>
              <a:tblGrid>
                <a:gridCol w="173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1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7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35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9920">
                <a:tc>
                  <a:txBody>
                    <a:bodyPr/>
                    <a:lstStyle/>
                    <a:p>
                      <a:r>
                        <a:rPr lang="el-GR" sz="1800" b="0" strike="noStrike" spc="-1">
                          <a:latin typeface="Arial"/>
                        </a:rPr>
                        <a:t>Name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0" strike="noStrike" spc="-1">
                          <a:latin typeface="Arial"/>
                        </a:rPr>
                        <a:t>Level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0" strike="noStrike" spc="-1">
                          <a:latin typeface="Arial"/>
                        </a:rPr>
                        <a:t>OS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0" strike="noStrike" spc="-1">
                          <a:latin typeface="Arial"/>
                        </a:rPr>
                        <a:t>Price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0" strike="noStrike" spc="-1">
                          <a:latin typeface="Arial"/>
                        </a:rPr>
                        <a:t>Format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920">
                <a:tc>
                  <a:txBody>
                    <a:bodyPr/>
                    <a:lstStyle/>
                    <a:p>
                      <a:r>
                        <a:rPr lang="el-GR" sz="1800" b="0" strike="noStrike" spc="-1">
                          <a:latin typeface="Arial"/>
                        </a:rPr>
                        <a:t>TinkerCAD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0" strike="noStrike" spc="-1">
                          <a:latin typeface="Arial"/>
                        </a:rPr>
                        <a:t>Beginner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0" strike="noStrike" spc="-1">
                          <a:latin typeface="Arial"/>
                        </a:rPr>
                        <a:t>Browser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0" strike="noStrike" spc="-1">
                          <a:latin typeface="Arial"/>
                        </a:rPr>
                        <a:t>Free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0" strike="noStrike" spc="-1">
                          <a:latin typeface="Arial"/>
                        </a:rPr>
                        <a:t>123dx, 3ds, c4d, mb, obj, svg, stl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880">
                <a:tc>
                  <a:txBody>
                    <a:bodyPr/>
                    <a:lstStyle/>
                    <a:p>
                      <a:r>
                        <a:rPr lang="el-GR" sz="1800" b="0" strike="noStrike" spc="-1">
                          <a:latin typeface="Arial"/>
                        </a:rPr>
                        <a:t>LibreCAD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0" strike="noStrike" spc="-1">
                          <a:latin typeface="Arial"/>
                        </a:rPr>
                        <a:t>Beginner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0" strike="noStrike" spc="-1" dirty="0">
                          <a:latin typeface="Arial"/>
                        </a:rPr>
                        <a:t>Windows, </a:t>
                      </a:r>
                      <a:r>
                        <a:rPr lang="el-GR" sz="1800" b="0" strike="noStrike" spc="-1" dirty="0" err="1">
                          <a:latin typeface="Arial"/>
                        </a:rPr>
                        <a:t>macOS</a:t>
                      </a:r>
                      <a:r>
                        <a:rPr lang="el-GR" sz="1800" b="0" strike="noStrike" spc="-1" dirty="0">
                          <a:latin typeface="Arial"/>
                        </a:rPr>
                        <a:t> and </a:t>
                      </a:r>
                      <a:r>
                        <a:rPr lang="el-GR" sz="1800" b="0" strike="noStrike" spc="-1" dirty="0" err="1">
                          <a:latin typeface="Arial"/>
                        </a:rPr>
                        <a:t>Linux</a:t>
                      </a:r>
                      <a:endParaRPr lang="el-GR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0" strike="noStrike" spc="-1" dirty="0">
                          <a:latin typeface="Arial"/>
                        </a:rPr>
                        <a:t>Free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0" strike="noStrike" spc="-1">
                          <a:latin typeface="Arial"/>
                        </a:rPr>
                        <a:t>dxf, dwg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1840">
                <a:tc>
                  <a:txBody>
                    <a:bodyPr/>
                    <a:lstStyle/>
                    <a:p>
                      <a:r>
                        <a:rPr lang="el-GR" sz="1800" b="0" strike="noStrike" spc="-1">
                          <a:latin typeface="Arial"/>
                        </a:rPr>
                        <a:t>3D Slash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0" strike="noStrike" spc="-1">
                          <a:latin typeface="Arial"/>
                        </a:rPr>
                        <a:t>Beginner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0" strike="noStrike" spc="-1">
                          <a:latin typeface="Arial"/>
                        </a:rPr>
                        <a:t>Windows, Mac, Linux, Raspberry Pi or Browser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0" strike="noStrike" spc="-1">
                          <a:latin typeface="Arial"/>
                        </a:rPr>
                        <a:t>Free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0" strike="noStrike" spc="-1">
                          <a:latin typeface="Arial"/>
                        </a:rPr>
                        <a:t>3dslash, obj, stl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20">
                <a:tc>
                  <a:txBody>
                    <a:bodyPr/>
                    <a:lstStyle/>
                    <a:p>
                      <a:r>
                        <a:rPr lang="el-GR" sz="1800" b="0" strike="noStrike" spc="-1">
                          <a:latin typeface="Arial"/>
                        </a:rPr>
                        <a:t>SculptGL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0" strike="noStrike" spc="-1">
                          <a:latin typeface="Arial"/>
                        </a:rPr>
                        <a:t>Beginner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0" strike="noStrike" spc="-1">
                          <a:latin typeface="Arial"/>
                        </a:rPr>
                        <a:t>Browser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0" strike="noStrike" spc="-1">
                          <a:latin typeface="Arial"/>
                        </a:rPr>
                        <a:t>Free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0" strike="noStrike" spc="-1">
                          <a:latin typeface="Arial"/>
                        </a:rPr>
                        <a:t>obj, ply, sgl, stl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5880">
                <a:tc>
                  <a:txBody>
                    <a:bodyPr/>
                    <a:lstStyle/>
                    <a:p>
                      <a:r>
                        <a:rPr lang="el-GR" sz="1800" b="1" strike="noStrike" spc="-1">
                          <a:latin typeface="Arial"/>
                        </a:rPr>
                        <a:t>FreeCAD</a:t>
                      </a:r>
                      <a:endParaRPr lang="el-GR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1" strike="noStrike" spc="-1">
                          <a:latin typeface="Arial"/>
                        </a:rPr>
                        <a:t>Intermediate</a:t>
                      </a:r>
                      <a:endParaRPr lang="el-GR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1" strike="noStrike" spc="-1">
                          <a:latin typeface="Arial"/>
                        </a:rPr>
                        <a:t>Windows, Mac and Linux</a:t>
                      </a:r>
                      <a:endParaRPr lang="el-GR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1" strike="noStrike" spc="-1">
                          <a:latin typeface="Arial"/>
                        </a:rPr>
                        <a:t>OPEN SOURCE</a:t>
                      </a:r>
                      <a:endParaRPr lang="el-GR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1" strike="noStrike" spc="-1">
                          <a:latin typeface="Arial"/>
                        </a:rPr>
                        <a:t>step, iges, obj, stl, dxf, svg, dae, ifc, off, nastran, Fcstd</a:t>
                      </a:r>
                      <a:endParaRPr lang="el-GR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5880">
                <a:tc>
                  <a:txBody>
                    <a:bodyPr/>
                    <a:lstStyle/>
                    <a:p>
                      <a:r>
                        <a:rPr lang="el-GR" sz="1800" b="0" strike="noStrike" spc="-1">
                          <a:latin typeface="Arial"/>
                        </a:rPr>
                        <a:t>OpenSCAD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0" strike="noStrike" spc="-1">
                          <a:latin typeface="Arial"/>
                        </a:rPr>
                        <a:t>Intermediate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0" strike="noStrike" spc="-1">
                          <a:latin typeface="Arial"/>
                        </a:rPr>
                        <a:t>Windows, Mac and Linux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0" strike="noStrike" spc="-1">
                          <a:latin typeface="Arial"/>
                        </a:rPr>
                        <a:t>Free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0" strike="noStrike" spc="-1">
                          <a:latin typeface="Arial"/>
                        </a:rPr>
                        <a:t>dxf, off, stl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5880">
                <a:tc>
                  <a:txBody>
                    <a:bodyPr/>
                    <a:lstStyle/>
                    <a:p>
                      <a:r>
                        <a:rPr lang="el-GR" sz="1800" b="0" strike="noStrike" spc="-1">
                          <a:latin typeface="Arial"/>
                        </a:rPr>
                        <a:t>MakeHuman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0" strike="noStrike" spc="-1">
                          <a:latin typeface="Arial"/>
                        </a:rPr>
                        <a:t>Intermediate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0" strike="noStrike" spc="-1">
                          <a:latin typeface="Arial"/>
                        </a:rPr>
                        <a:t>Windows, Mac, Linux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0" strike="noStrike" spc="-1">
                          <a:latin typeface="Arial"/>
                        </a:rPr>
                        <a:t>Free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0" strike="noStrike" spc="-1">
                          <a:latin typeface="Arial"/>
                        </a:rPr>
                        <a:t>dae, fbx, obj, STL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5880">
                <a:tc>
                  <a:txBody>
                    <a:bodyPr/>
                    <a:lstStyle/>
                    <a:p>
                      <a:r>
                        <a:rPr lang="el-GR" sz="1800" b="0" strike="noStrike" spc="-1">
                          <a:latin typeface="Arial"/>
                        </a:rPr>
                        <a:t>Meshmixer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0" strike="noStrike" spc="-1">
                          <a:latin typeface="Arial"/>
                        </a:rPr>
                        <a:t>Intermediate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0" strike="noStrike" spc="-1">
                          <a:latin typeface="Arial"/>
                        </a:rPr>
                        <a:t>Windows, Mac and Linux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0" strike="noStrike" spc="-1">
                          <a:latin typeface="Arial"/>
                        </a:rPr>
                        <a:t>Free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0" strike="noStrike" spc="-1">
                          <a:latin typeface="Arial"/>
                        </a:rPr>
                        <a:t>amf, mix, obj, off, stl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5520">
                <a:tc>
                  <a:txBody>
                    <a:bodyPr/>
                    <a:lstStyle/>
                    <a:p>
                      <a:r>
                        <a:rPr lang="el-GR" sz="1800" b="1" strike="noStrike" spc="-1">
                          <a:latin typeface="Arial"/>
                        </a:rPr>
                        <a:t>Blender</a:t>
                      </a:r>
                      <a:endParaRPr lang="el-GR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1" strike="noStrike" spc="-1">
                          <a:latin typeface="Arial"/>
                        </a:rPr>
                        <a:t>Professional</a:t>
                      </a:r>
                      <a:endParaRPr lang="el-GR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1" strike="noStrike" spc="-1">
                          <a:latin typeface="Arial"/>
                        </a:rPr>
                        <a:t>Windows, Mac and Linux</a:t>
                      </a:r>
                      <a:endParaRPr lang="el-GR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1" strike="noStrike" spc="-1">
                          <a:latin typeface="Arial"/>
                        </a:rPr>
                        <a:t>OPEN SOURCE</a:t>
                      </a:r>
                      <a:endParaRPr lang="el-GR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1" strike="noStrike" spc="-1" dirty="0">
                          <a:latin typeface="Arial"/>
                        </a:rPr>
                        <a:t>3ds, </a:t>
                      </a:r>
                      <a:r>
                        <a:rPr lang="el-GR" sz="1800" b="1" strike="noStrike" spc="-1" dirty="0" err="1">
                          <a:latin typeface="Arial"/>
                        </a:rPr>
                        <a:t>dae</a:t>
                      </a:r>
                      <a:r>
                        <a:rPr lang="el-GR" sz="1800" b="1" strike="noStrike" spc="-1" dirty="0">
                          <a:latin typeface="Arial"/>
                        </a:rPr>
                        <a:t>, </a:t>
                      </a:r>
                      <a:r>
                        <a:rPr lang="el-GR" sz="1800" b="1" strike="noStrike" spc="-1" dirty="0" err="1">
                          <a:latin typeface="Arial"/>
                        </a:rPr>
                        <a:t>fbx</a:t>
                      </a:r>
                      <a:r>
                        <a:rPr lang="el-GR" sz="1800" b="1" strike="noStrike" spc="-1" dirty="0">
                          <a:latin typeface="Arial"/>
                        </a:rPr>
                        <a:t>, </a:t>
                      </a:r>
                      <a:r>
                        <a:rPr lang="el-GR" sz="1800" b="1" strike="noStrike" spc="-1" dirty="0" err="1">
                          <a:latin typeface="Arial"/>
                        </a:rPr>
                        <a:t>dxf</a:t>
                      </a:r>
                      <a:r>
                        <a:rPr lang="el-GR" sz="1800" b="1" strike="noStrike" spc="-1" dirty="0">
                          <a:latin typeface="Arial"/>
                        </a:rPr>
                        <a:t>, </a:t>
                      </a:r>
                      <a:r>
                        <a:rPr lang="el-GR" sz="1800" b="1" strike="noStrike" spc="-1" dirty="0" err="1">
                          <a:latin typeface="Arial"/>
                        </a:rPr>
                        <a:t>obj</a:t>
                      </a:r>
                      <a:r>
                        <a:rPr lang="el-GR" sz="1800" b="1" strike="noStrike" spc="-1" dirty="0">
                          <a:latin typeface="Arial"/>
                        </a:rPr>
                        <a:t>, x, </a:t>
                      </a:r>
                      <a:r>
                        <a:rPr lang="el-GR" sz="1800" b="1" strike="noStrike" spc="-1" dirty="0" err="1">
                          <a:latin typeface="Arial"/>
                        </a:rPr>
                        <a:t>lwo</a:t>
                      </a:r>
                      <a:r>
                        <a:rPr lang="el-GR" sz="1800" b="1" strike="noStrike" spc="-1" dirty="0">
                          <a:latin typeface="Arial"/>
                        </a:rPr>
                        <a:t>, </a:t>
                      </a:r>
                      <a:r>
                        <a:rPr lang="el-GR" sz="1800" b="1" strike="noStrike" spc="-1" dirty="0" err="1">
                          <a:latin typeface="Arial"/>
                        </a:rPr>
                        <a:t>svg</a:t>
                      </a:r>
                      <a:r>
                        <a:rPr lang="el-GR" sz="1800" b="1" strike="noStrike" spc="-1" dirty="0">
                          <a:latin typeface="Arial"/>
                        </a:rPr>
                        <a:t>, </a:t>
                      </a:r>
                      <a:r>
                        <a:rPr lang="el-GR" sz="1800" b="1" strike="noStrike" spc="-1" dirty="0" err="1">
                          <a:latin typeface="Arial"/>
                        </a:rPr>
                        <a:t>ply</a:t>
                      </a:r>
                      <a:r>
                        <a:rPr lang="el-GR" sz="1800" b="1" strike="noStrike" spc="-1" dirty="0">
                          <a:latin typeface="Arial"/>
                        </a:rPr>
                        <a:t>, </a:t>
                      </a:r>
                      <a:r>
                        <a:rPr lang="el-GR" sz="1800" b="1" strike="noStrike" spc="-1" dirty="0" err="1">
                          <a:latin typeface="Arial"/>
                        </a:rPr>
                        <a:t>stl</a:t>
                      </a:r>
                      <a:r>
                        <a:rPr lang="el-GR" sz="1800" b="1" strike="noStrike" spc="-1" dirty="0">
                          <a:latin typeface="Arial"/>
                        </a:rPr>
                        <a:t>, </a:t>
                      </a:r>
                      <a:r>
                        <a:rPr lang="el-GR" sz="1800" b="1" strike="noStrike" spc="-1" dirty="0" err="1">
                          <a:latin typeface="Arial"/>
                        </a:rPr>
                        <a:t>vrml</a:t>
                      </a:r>
                      <a:r>
                        <a:rPr lang="el-GR" sz="1800" b="1" strike="noStrike" spc="-1" dirty="0">
                          <a:latin typeface="Arial"/>
                        </a:rPr>
                        <a:t>, vrml97, x3d</a:t>
                      </a:r>
                      <a:endParaRPr lang="el-GR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576000" y="317880"/>
            <a:ext cx="11232000" cy="162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l-GR" sz="3600" b="0" strike="noStrike" spc="-1">
                <a:latin typeface="Arial"/>
              </a:rPr>
              <a:t>TINKERCAD</a:t>
            </a:r>
          </a:p>
          <a:p>
            <a:pPr algn="ctr"/>
            <a:r>
              <a:rPr lang="el-GR" sz="3600" b="0" strike="noStrike" spc="-1">
                <a:latin typeface="Arial"/>
                <a:hlinkClick r:id="rId2"/>
              </a:rPr>
              <a:t>https://www.tinkercad.com/</a:t>
            </a:r>
            <a:endParaRPr lang="el-GR" sz="3600" b="0" strike="noStrike" spc="-1">
              <a:latin typeface="Arial"/>
            </a:endParaRPr>
          </a:p>
          <a:p>
            <a:pPr algn="ctr"/>
            <a:r>
              <a:rPr lang="el-GR" sz="3600" b="0" strike="noStrike" spc="-1">
                <a:latin typeface="Arial"/>
              </a:rPr>
              <a:t>online 3D design and 3D printing app</a:t>
            </a:r>
          </a:p>
        </p:txBody>
      </p:sp>
      <p:pic>
        <p:nvPicPr>
          <p:cNvPr id="99" name="Εικόνα 98"/>
          <p:cNvPicPr/>
          <p:nvPr/>
        </p:nvPicPr>
        <p:blipFill>
          <a:blip r:embed="rId3"/>
          <a:stretch/>
        </p:blipFill>
        <p:spPr>
          <a:xfrm>
            <a:off x="2764440" y="2233080"/>
            <a:ext cx="6667560" cy="4390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576000" y="101880"/>
            <a:ext cx="11232000" cy="111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l-GR" sz="3600" spc="-1" dirty="0" smtClean="0">
                <a:solidFill>
                  <a:srgbClr val="FF0000"/>
                </a:solidFill>
              </a:rPr>
              <a:t>Περιβάλλον σχεδιασμού και ανάπτυξης</a:t>
            </a:r>
            <a:endParaRPr lang="el-GR" sz="3600" spc="-1" dirty="0">
              <a:solidFill>
                <a:srgbClr val="FF0000"/>
              </a:solidFill>
            </a:endParaRPr>
          </a:p>
          <a:p>
            <a:pPr algn="ctr"/>
            <a:r>
              <a:rPr lang="el-GR" sz="3600" b="0" strike="noStrike" spc="-1" dirty="0" smtClean="0">
                <a:latin typeface="Arial"/>
              </a:rPr>
              <a:t>TINKERCAD</a:t>
            </a:r>
            <a:endParaRPr lang="el-GR" sz="3600" b="0" strike="noStrike" spc="-1" dirty="0">
              <a:latin typeface="Arial"/>
            </a:endParaRPr>
          </a:p>
        </p:txBody>
      </p:sp>
      <p:pic>
        <p:nvPicPr>
          <p:cNvPr id="101" name="Εικόνα 100"/>
          <p:cNvPicPr/>
          <p:nvPr/>
        </p:nvPicPr>
        <p:blipFill>
          <a:blip r:embed="rId2"/>
          <a:stretch/>
        </p:blipFill>
        <p:spPr>
          <a:xfrm>
            <a:off x="1512000" y="1730160"/>
            <a:ext cx="8832960" cy="4965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515520" y="0"/>
            <a:ext cx="11232000" cy="1981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l-GR" sz="3600" b="0" strike="noStrike" spc="-1" dirty="0">
                <a:solidFill>
                  <a:srgbClr val="FF0000"/>
                </a:solidFill>
                <a:latin typeface="Arial"/>
              </a:rPr>
              <a:t>STL </a:t>
            </a:r>
            <a:r>
              <a:rPr lang="el-GR" sz="3600" b="0" strike="noStrike" spc="-1" dirty="0" smtClean="0">
                <a:solidFill>
                  <a:srgbClr val="FF0000"/>
                </a:solidFill>
                <a:latin typeface="Arial"/>
              </a:rPr>
              <a:t>Αρχεία</a:t>
            </a:r>
            <a:endParaRPr lang="el-GR" sz="3600" b="0" strike="noStrike" spc="-1" dirty="0">
              <a:solidFill>
                <a:srgbClr val="FF0000"/>
              </a:solidFill>
              <a:latin typeface="Arial"/>
            </a:endParaRPr>
          </a:p>
          <a:p>
            <a:pPr algn="ctr"/>
            <a:r>
              <a:rPr lang="el-GR" sz="2800" b="0" strike="noStrike" spc="-1" dirty="0">
                <a:solidFill>
                  <a:srgbClr val="FF0000"/>
                </a:solidFill>
                <a:latin typeface="Arial"/>
                <a:hlinkClick r:id="rId2"/>
              </a:rPr>
              <a:t>https://all3dp.com/1/free-stl-files-3d-printer-models-3d-print-files-stl-download</a:t>
            </a:r>
            <a:r>
              <a:rPr lang="el-GR" sz="2800" b="0" strike="noStrike" spc="-1" dirty="0" smtClean="0">
                <a:solidFill>
                  <a:srgbClr val="FF0000"/>
                </a:solidFill>
                <a:latin typeface="Arial"/>
                <a:hlinkClick r:id="rId2"/>
              </a:rPr>
              <a:t>/</a:t>
            </a:r>
            <a:endParaRPr lang="en-US" sz="2800" b="0" strike="noStrike" spc="-1" dirty="0" smtClean="0">
              <a:solidFill>
                <a:srgbClr val="FF0000"/>
              </a:solidFill>
              <a:latin typeface="Arial"/>
            </a:endParaRPr>
          </a:p>
          <a:p>
            <a:pPr algn="ctr"/>
            <a:r>
              <a:rPr lang="en-US" sz="2800" spc="-1" dirty="0">
                <a:solidFill>
                  <a:srgbClr val="FF0000"/>
                </a:solidFill>
              </a:rPr>
              <a:t>https://www.thingiverse.com</a:t>
            </a:r>
            <a:r>
              <a:rPr lang="en-US" sz="2800" spc="-1" dirty="0" smtClean="0">
                <a:solidFill>
                  <a:srgbClr val="FF0000"/>
                </a:solidFill>
              </a:rPr>
              <a:t>/</a:t>
            </a:r>
          </a:p>
          <a:p>
            <a:pPr algn="ctr"/>
            <a:endParaRPr lang="el-GR" sz="2800" b="0" strike="noStrike" spc="-1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103" name="Εικόνα 102"/>
          <p:cNvPicPr/>
          <p:nvPr/>
        </p:nvPicPr>
        <p:blipFill>
          <a:blip r:embed="rId3"/>
          <a:stretch/>
        </p:blipFill>
        <p:spPr>
          <a:xfrm>
            <a:off x="93796" y="2534509"/>
            <a:ext cx="5919077" cy="3506073"/>
          </a:xfrm>
          <a:prstGeom prst="rect">
            <a:avLst/>
          </a:prstGeom>
          <a:ln>
            <a:noFill/>
          </a:ln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545" y="2534509"/>
            <a:ext cx="5891069" cy="3312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576000" y="101880"/>
            <a:ext cx="11232000" cy="111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l-GR" sz="3600" b="0" strike="noStrike" spc="-1">
                <a:latin typeface="Arial"/>
              </a:rPr>
              <a:t>CURA</a:t>
            </a:r>
          </a:p>
          <a:p>
            <a:pPr algn="ctr"/>
            <a:r>
              <a:rPr lang="el-GR" sz="3600" b="0" strike="noStrike" spc="-1">
                <a:latin typeface="Arial"/>
              </a:rPr>
              <a:t>A 3D Printing Software</a:t>
            </a:r>
          </a:p>
        </p:txBody>
      </p:sp>
      <p:pic>
        <p:nvPicPr>
          <p:cNvPr id="105" name="Εικόνα 104"/>
          <p:cNvPicPr/>
          <p:nvPr/>
        </p:nvPicPr>
        <p:blipFill>
          <a:blip r:embed="rId2"/>
          <a:stretch/>
        </p:blipFill>
        <p:spPr>
          <a:xfrm>
            <a:off x="1296000" y="1240560"/>
            <a:ext cx="9576000" cy="5383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576000" y="101880"/>
            <a:ext cx="11232000" cy="922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l-GR" sz="3600" b="0" strike="noStrike" spc="-1" dirty="0">
                <a:solidFill>
                  <a:srgbClr val="FF0000"/>
                </a:solidFill>
                <a:latin typeface="Arial"/>
              </a:rPr>
              <a:t> </a:t>
            </a:r>
            <a:r>
              <a:rPr lang="el-GR" sz="3600" b="0" strike="noStrike" spc="-1" dirty="0" smtClean="0">
                <a:solidFill>
                  <a:srgbClr val="FF0000"/>
                </a:solidFill>
                <a:latin typeface="Arial"/>
              </a:rPr>
              <a:t>CURA</a:t>
            </a:r>
            <a:endParaRPr lang="el-GR" sz="3600" b="0" strike="noStrike" spc="-1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107" name="Εικόνα 106"/>
          <p:cNvPicPr/>
          <p:nvPr/>
        </p:nvPicPr>
        <p:blipFill>
          <a:blip r:embed="rId2"/>
          <a:stretch/>
        </p:blipFill>
        <p:spPr>
          <a:xfrm>
            <a:off x="1391040" y="1019520"/>
            <a:ext cx="9840960" cy="5532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Ίχνος ατμού</Template>
  <TotalTime>2345</TotalTime>
  <Words>535</Words>
  <Application>Microsoft Office PowerPoint</Application>
  <PresentationFormat>Ευρεία οθόνη</PresentationFormat>
  <Paragraphs>157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13</vt:i4>
      </vt:variant>
    </vt:vector>
  </HeadingPairs>
  <TitlesOfParts>
    <vt:vector size="21" baseType="lpstr">
      <vt:lpstr>Arial</vt:lpstr>
      <vt:lpstr>Calibri</vt:lpstr>
      <vt:lpstr>Century Gothic</vt:lpstr>
      <vt:lpstr>DejaVu Sans</vt:lpstr>
      <vt:lpstr>Symbol</vt:lpstr>
      <vt:lpstr>Wingdings</vt:lpstr>
      <vt:lpstr>Office Theme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3d Scanning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Formula 1 competition in Junior High School</dc:title>
  <dc:subject/>
  <dc:creator>1οΓυμν.Βριλισσίων</dc:creator>
  <dc:description/>
  <cp:lastModifiedBy>etwinning gr</cp:lastModifiedBy>
  <cp:revision>46</cp:revision>
  <dcterms:created xsi:type="dcterms:W3CDTF">2018-05-02T07:40:37Z</dcterms:created>
  <dcterms:modified xsi:type="dcterms:W3CDTF">2019-02-21T17:23:38Z</dcterms:modified>
  <dc:language>el-GR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Ευρεία οθόνη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20</vt:i4>
  </property>
</Properties>
</file>